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36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64692-8F59-F4F4-6E75-46D2DC986C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C6D5A-F204-FB18-E095-8309A68AA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627E23-984C-A963-5039-7D96EAAA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AA0D2-84E1-9555-CC6F-9947AE110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E9DCD-2B60-3976-2E97-6038AA45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535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80491-8427-A043-DFA5-247AC6AA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3C8AA9-9D98-BDFD-0DBF-6484AED65F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2E414-1D94-A3E9-1A32-194E13E64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A5644-1F01-3D75-939A-2C6472BE6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B6D77-3FC2-6174-4163-EF6046613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084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1F3618-94E4-4EF4-0556-C20ADD7D8B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CF1067-F5CE-238B-1787-0D2D1CB35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6509B-3363-C75F-C069-AE120D2B0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60767-7B61-AC68-C3D2-187731C3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5A683-C08E-4A94-6CF6-4C7B5625A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5601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E482A-163B-A0FB-40A5-42276713F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9EAA0-1B79-288A-1021-183412E58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B2AC9-0E25-4656-4CF8-06F54991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FDE26-7DC0-7C31-EDE9-160A643AB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B6D40F-9977-5C3E-C0CA-48B6D83EE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42251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B25E2-3642-47BB-0CD5-4E07A1532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775ECB-FE47-7B9A-15C1-EDD2D9A50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BE659-C56E-BB08-FE12-015C9D00E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36CEF-ECC4-3E5D-87D8-1E6447263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CB3F4-600A-2F6A-EDE1-18C77E78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22046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99C4B-95E7-26CD-B8FB-6008CB9B4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E2901-2C5F-0520-5B7C-1DC3BEB771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E9D818-358F-DC27-F8C0-10BD637617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A0EB8D-D0A8-ABBC-14E3-AB2A7A1F1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FA3BF-1F45-1E0A-1E8F-6F0FAFFDD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3F7068-2DD7-1C95-AC14-57C383E69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65871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3AE6A-2C73-C8AB-8980-F9F1AC755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25A867-8837-42BC-18C2-F5233F1CB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434457-CB49-4D1B-A7D8-48589F4DF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6D7712-4A1F-224C-D98B-D68F3D437E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ED3F30-BDA0-2B7B-1DBC-F6AC91ECD4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B2AB8-8813-0722-D3E5-734F3C3B6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4F21B2-909C-C017-8503-51EEB99A6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D363E3-6BA1-68BB-245F-7A0BAD973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7426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E1298-753D-B64C-2B20-9CBD3FCAB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F0BAE-F20F-FED8-159B-FE56D61D6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B0BC5B-E351-08D6-8925-585B6B5F1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C3F5D5-4793-2EC3-B3BC-EFFB892E2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5795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B269CB-0CBC-8FA1-BFF0-CA7480DC4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553F69-FA8F-A482-6AD5-280EAB23C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F232CE-2B77-9297-A613-123DD253F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75908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CD34D-3FB2-B537-D34B-307552FF8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EDD48-598A-4229-EB51-A4885EE73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457D1F-2265-4828-E6D1-72BF63C9F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E319C-F370-AEEE-E43E-6CF4E0918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B8B98E-FE57-5B73-FBAB-A72C2E1BF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9DE76C-589D-6441-F771-9C8FE6AD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9423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40B6D-6E36-BAFC-EBCB-D282A32AE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6B74BF-9C92-5BCD-02C9-86998892E5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73D61D-DC77-4DE9-C464-29296BDC6A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DFD222-F3E6-2C51-7389-2AB26259A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0FF097-788B-32A4-D3FD-459FF14F4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75F77-6FDD-9A79-FBE1-1CE8E703A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38038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C463E8-3DCA-8E07-73B0-F5711BE34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7E58E2-529B-A6AE-935E-B975AF773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2803E-7609-B0C0-7170-0A21CBF09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2B28A7-D5EF-4075-972E-EF5BD520FF21}" type="datetimeFigureOut">
              <a:rPr lang="en-PH" smtClean="0"/>
              <a:t>5/20/2026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424A2-66A2-D6BB-2823-4AFEF6CEC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EF4B4-A7FD-EBAE-F66D-A5483473E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426BFE-76D4-43FB-95FC-3BF71D249578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2666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white card with a flower design&#10;&#10;AI-generated content may be incorrect.">
            <a:extLst>
              <a:ext uri="{FF2B5EF4-FFF2-40B4-BE49-F238E27FC236}">
                <a16:creationId xmlns:a16="http://schemas.microsoft.com/office/drawing/2014/main" id="{3DA8E6E3-5ADC-CF28-19F3-34ADC1C1D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42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computer screen&#10;&#10;AI-generated content may be incorrect.">
            <a:extLst>
              <a:ext uri="{FF2B5EF4-FFF2-40B4-BE49-F238E27FC236}">
                <a16:creationId xmlns:a16="http://schemas.microsoft.com/office/drawing/2014/main" id="{F804C522-B163-1056-6347-B4F63A9924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1BE6B5-C88D-7611-87EB-4B4DA7F206B5}"/>
              </a:ext>
            </a:extLst>
          </p:cNvPr>
          <p:cNvSpPr txBox="1"/>
          <p:nvPr/>
        </p:nvSpPr>
        <p:spPr>
          <a:xfrm>
            <a:off x="823708" y="848320"/>
            <a:ext cx="10544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Proxima Nova"/>
              </a:rPr>
              <a:t>Disclosures</a:t>
            </a:r>
            <a:endParaRPr lang="en-SG" sz="4400" b="1" dirty="0">
              <a:latin typeface="Proxima Nov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D5450F-EE02-ECEA-A728-C7956E33F2F7}"/>
              </a:ext>
            </a:extLst>
          </p:cNvPr>
          <p:cNvSpPr txBox="1"/>
          <p:nvPr/>
        </p:nvSpPr>
        <p:spPr>
          <a:xfrm>
            <a:off x="823708" y="1695151"/>
            <a:ext cx="103350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roxima Nova"/>
              </a:rPr>
              <a:t>The presenter has indicated that they have a relationship that, within the context of this presentation, could be perceived as a real or apparent conflict of interest. However, they do not consider this will influence the content of their presentation. The nature of the conflict is as follows:</a:t>
            </a:r>
            <a:endParaRPr lang="en-SG" sz="1600" dirty="0">
              <a:latin typeface="Proxima Nov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3732572-9550-6A92-5409-AFBC20B1EE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079294"/>
              </p:ext>
            </p:extLst>
          </p:nvPr>
        </p:nvGraphicFramePr>
        <p:xfrm>
          <a:off x="823708" y="2825343"/>
          <a:ext cx="10335034" cy="2595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757942">
                  <a:extLst>
                    <a:ext uri="{9D8B030D-6E8A-4147-A177-3AD203B41FA5}">
                      <a16:colId xmlns:a16="http://schemas.microsoft.com/office/drawing/2014/main" val="363672223"/>
                    </a:ext>
                  </a:extLst>
                </a:gridCol>
                <a:gridCol w="5577092">
                  <a:extLst>
                    <a:ext uri="{9D8B030D-6E8A-4147-A177-3AD203B41FA5}">
                      <a16:colId xmlns:a16="http://schemas.microsoft.com/office/drawing/2014/main" val="1445084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SG" sz="1400" dirty="0">
                          <a:latin typeface="Proxima Nova"/>
                          <a:ea typeface="Gadugi" panose="020B0502040204020203" pitchFamily="34" charset="0"/>
                        </a:rPr>
                        <a:t>Affiliation/Financial interest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36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SG" sz="1400" dirty="0">
                          <a:latin typeface="Proxima Nova"/>
                          <a:ea typeface="Gadugi" panose="020B0502040204020203" pitchFamily="34" charset="0"/>
                        </a:rPr>
                        <a:t>Commercial Company</a:t>
                      </a: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536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870443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400" b="1" noProof="0" dirty="0">
                          <a:latin typeface="Proxima Nova"/>
                          <a:ea typeface="Gadugi" panose="020B0502040204020203" pitchFamily="34" charset="0"/>
                        </a:rPr>
                        <a:t>Grants/Research</a:t>
                      </a:r>
                      <a:r>
                        <a:rPr lang="en-GB" sz="1400" b="1" baseline="0" noProof="0" dirty="0">
                          <a:latin typeface="Proxima Nova"/>
                          <a:ea typeface="Gadugi" panose="020B0502040204020203" pitchFamily="34" charset="0"/>
                        </a:rPr>
                        <a:t> Support:</a:t>
                      </a:r>
                    </a:p>
                  </a:txBody>
                  <a:tcPr marL="102607" marR="102607" marT="51297" marB="51297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400" dirty="0">
                        <a:latin typeface="Proxima Nova"/>
                        <a:ea typeface="Gadugi" panose="020B05020402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797291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400" b="1" noProof="0" dirty="0">
                          <a:latin typeface="Proxima Nova"/>
                          <a:ea typeface="Gadugi" panose="020B0502040204020203" pitchFamily="34" charset="0"/>
                        </a:rPr>
                        <a:t>Honoraria</a:t>
                      </a:r>
                      <a:r>
                        <a:rPr lang="en-GB" sz="1400" b="1" baseline="0" noProof="0" dirty="0">
                          <a:latin typeface="Proxima Nova"/>
                          <a:ea typeface="Gadugi" panose="020B0502040204020203" pitchFamily="34" charset="0"/>
                        </a:rPr>
                        <a:t> or Consultation Fees:</a:t>
                      </a:r>
                    </a:p>
                  </a:txBody>
                  <a:tcPr marL="102607" marR="102607" marT="51297" marB="51297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400" dirty="0">
                        <a:latin typeface="Proxima Nova"/>
                        <a:ea typeface="Gadugi" panose="020B05020402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052061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400" b="1" noProof="0" dirty="0">
                          <a:latin typeface="Proxima Nova"/>
                          <a:ea typeface="Gadugi" panose="020B0502040204020203" pitchFamily="34" charset="0"/>
                        </a:rPr>
                        <a:t>Participation</a:t>
                      </a:r>
                      <a:r>
                        <a:rPr lang="en-GB" sz="1400" b="1" baseline="0" noProof="0" dirty="0">
                          <a:latin typeface="Proxima Nova"/>
                          <a:ea typeface="Gadugi" panose="020B0502040204020203" pitchFamily="34" charset="0"/>
                        </a:rPr>
                        <a:t> in a Company Sponsored Bureau:</a:t>
                      </a:r>
                    </a:p>
                  </a:txBody>
                  <a:tcPr marL="102607" marR="102607" marT="51297" marB="51297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400" dirty="0">
                        <a:latin typeface="Proxima Nova"/>
                        <a:ea typeface="Gadugi" panose="020B05020402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99288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400" b="1" noProof="0" dirty="0">
                          <a:latin typeface="Proxima Nova"/>
                          <a:ea typeface="Gadugi" panose="020B0502040204020203" pitchFamily="34" charset="0"/>
                        </a:rPr>
                        <a:t>Stock</a:t>
                      </a:r>
                      <a:r>
                        <a:rPr lang="en-GB" sz="1400" b="1" baseline="0" noProof="0" dirty="0">
                          <a:latin typeface="Proxima Nova"/>
                          <a:ea typeface="Gadugi" panose="020B0502040204020203" pitchFamily="34" charset="0"/>
                        </a:rPr>
                        <a:t> Shareholder:</a:t>
                      </a:r>
                    </a:p>
                  </a:txBody>
                  <a:tcPr marL="102607" marR="102607" marT="51297" marB="51297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400" dirty="0">
                        <a:latin typeface="Proxima Nova"/>
                        <a:ea typeface="Gadugi" panose="020B05020402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70573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400" b="1" noProof="0" dirty="0">
                          <a:latin typeface="Proxima Nova"/>
                          <a:ea typeface="Gadugi" panose="020B0502040204020203" pitchFamily="34" charset="0"/>
                        </a:rPr>
                        <a:t>Spouse/Partner:</a:t>
                      </a:r>
                    </a:p>
                  </a:txBody>
                  <a:tcPr marL="102607" marR="102607" marT="51297" marB="51297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400" dirty="0">
                        <a:latin typeface="Proxima Nova"/>
                        <a:ea typeface="Gadugi" panose="020B05020402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151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noProof="0" dirty="0">
                          <a:latin typeface="Proxima Nova"/>
                          <a:ea typeface="Gadugi" panose="020B0502040204020203" pitchFamily="34" charset="0"/>
                        </a:rPr>
                        <a:t>Other Support/</a:t>
                      </a:r>
                      <a:r>
                        <a:rPr lang="en-GB" sz="1400" b="1" baseline="0" noProof="0" dirty="0">
                          <a:latin typeface="Proxima Nova"/>
                          <a:ea typeface="Gadugi" panose="020B0502040204020203" pitchFamily="34" charset="0"/>
                        </a:rPr>
                        <a:t>Potential </a:t>
                      </a:r>
                      <a:r>
                        <a:rPr lang="en-GB" sz="1400" b="1" noProof="0" dirty="0">
                          <a:latin typeface="Proxima Nova"/>
                          <a:ea typeface="Gadugi" panose="020B0502040204020203" pitchFamily="34" charset="0"/>
                        </a:rPr>
                        <a:t>Conflict of Interest:</a:t>
                      </a:r>
                    </a:p>
                  </a:txBody>
                  <a:tcPr marL="102607" marR="102607" marT="51297" marB="51297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1400" dirty="0">
                        <a:latin typeface="Proxima Nova"/>
                        <a:ea typeface="Gadugi" panose="020B0502040204020203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9102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995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E90AC-535E-B9DF-7D01-5125A43D4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computer screen&#10;&#10;AI-generated content may be incorrect.">
            <a:extLst>
              <a:ext uri="{FF2B5EF4-FFF2-40B4-BE49-F238E27FC236}">
                <a16:creationId xmlns:a16="http://schemas.microsoft.com/office/drawing/2014/main" id="{03D75364-3D92-65AB-27C9-FEA2E5298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D75FB2-645D-D2D4-D3EB-9AAB9F4BA433}"/>
              </a:ext>
            </a:extLst>
          </p:cNvPr>
          <p:cNvSpPr txBox="1"/>
          <p:nvPr/>
        </p:nvSpPr>
        <p:spPr>
          <a:xfrm>
            <a:off x="823708" y="848320"/>
            <a:ext cx="10544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"/>
                <a:ea typeface="Gadugi" panose="020B0502040204020203" pitchFamily="34" charset="0"/>
                <a:cs typeface="+mj-cs"/>
              </a:rPr>
              <a:t>Disclosure (NIL)</a:t>
            </a:r>
            <a:endParaRPr lang="en-SG" sz="4400" b="1" dirty="0">
              <a:latin typeface="Proxima Nov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B485A5-8558-0AFE-4AA4-A51772A6FA04}"/>
              </a:ext>
            </a:extLst>
          </p:cNvPr>
          <p:cNvSpPr txBox="1"/>
          <p:nvPr/>
        </p:nvSpPr>
        <p:spPr>
          <a:xfrm>
            <a:off x="823708" y="1693961"/>
            <a:ext cx="10544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roxima Nova"/>
              </a:rPr>
              <a:t>The presenter has clarified that the upcoming presentation will NOT include any discussion of commercial products or services.</a:t>
            </a:r>
          </a:p>
          <a:p>
            <a:r>
              <a:rPr lang="en-US" dirty="0">
                <a:latin typeface="Proxima Nova"/>
              </a:rPr>
              <a:t>They also declared that they have no affiliations with any tobacco companies or commercial entities.</a:t>
            </a:r>
          </a:p>
        </p:txBody>
      </p:sp>
    </p:spTree>
    <p:extLst>
      <p:ext uri="{BB962C8B-B14F-4D97-AF65-F5344CB8AC3E}">
        <p14:creationId xmlns:p14="http://schemas.microsoft.com/office/powerpoint/2010/main" val="1870954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132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Proxima Nova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Tordesillas</dc:creator>
  <cp:lastModifiedBy>Boey Sharil</cp:lastModifiedBy>
  <cp:revision>2</cp:revision>
  <dcterms:created xsi:type="dcterms:W3CDTF">2026-03-25T01:32:49Z</dcterms:created>
  <dcterms:modified xsi:type="dcterms:W3CDTF">2026-05-20T01:44:53Z</dcterms:modified>
</cp:coreProperties>
</file>